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61"/>
  </p:notesMasterIdLst>
  <p:sldIdLst>
    <p:sldId id="256" r:id="rId3"/>
    <p:sldId id="649" r:id="rId4"/>
    <p:sldId id="257" r:id="rId5"/>
    <p:sldId id="266" r:id="rId6"/>
    <p:sldId id="260" r:id="rId7"/>
    <p:sldId id="581" r:id="rId8"/>
    <p:sldId id="282" r:id="rId9"/>
    <p:sldId id="586" r:id="rId10"/>
    <p:sldId id="620" r:id="rId11"/>
    <p:sldId id="617" r:id="rId12"/>
    <p:sldId id="621" r:id="rId13"/>
    <p:sldId id="623" r:id="rId14"/>
    <p:sldId id="624" r:id="rId15"/>
    <p:sldId id="627" r:id="rId16"/>
    <p:sldId id="625" r:id="rId17"/>
    <p:sldId id="626" r:id="rId18"/>
    <p:sldId id="622" r:id="rId19"/>
    <p:sldId id="628" r:id="rId20"/>
    <p:sldId id="614" r:id="rId21"/>
    <p:sldId id="269" r:id="rId22"/>
    <p:sldId id="650" r:id="rId23"/>
    <p:sldId id="651" r:id="rId24"/>
    <p:sldId id="629" r:id="rId25"/>
    <p:sldId id="611" r:id="rId26"/>
    <p:sldId id="580" r:id="rId27"/>
    <p:sldId id="630" r:id="rId28"/>
    <p:sldId id="616" r:id="rId29"/>
    <p:sldId id="618" r:id="rId30"/>
    <p:sldId id="631" r:id="rId31"/>
    <p:sldId id="632" r:id="rId32"/>
    <p:sldId id="633" r:id="rId33"/>
    <p:sldId id="634" r:id="rId34"/>
    <p:sldId id="652" r:id="rId35"/>
    <p:sldId id="653" r:id="rId36"/>
    <p:sldId id="655" r:id="rId37"/>
    <p:sldId id="635" r:id="rId38"/>
    <p:sldId id="654" r:id="rId39"/>
    <p:sldId id="637" r:id="rId40"/>
    <p:sldId id="638" r:id="rId41"/>
    <p:sldId id="636" r:id="rId42"/>
    <p:sldId id="619" r:id="rId43"/>
    <p:sldId id="639" r:id="rId44"/>
    <p:sldId id="640" r:id="rId45"/>
    <p:sldId id="648" r:id="rId46"/>
    <p:sldId id="641" r:id="rId47"/>
    <p:sldId id="642" r:id="rId48"/>
    <p:sldId id="643" r:id="rId49"/>
    <p:sldId id="644" r:id="rId50"/>
    <p:sldId id="656" r:id="rId51"/>
    <p:sldId id="657" r:id="rId52"/>
    <p:sldId id="659" r:id="rId53"/>
    <p:sldId id="288" r:id="rId54"/>
    <p:sldId id="605" r:id="rId55"/>
    <p:sldId id="658" r:id="rId56"/>
    <p:sldId id="646" r:id="rId57"/>
    <p:sldId id="647" r:id="rId58"/>
    <p:sldId id="645" r:id="rId59"/>
    <p:sldId id="280" r:id="rId60"/>
  </p:sldIdLst>
  <p:sldSz cx="18288000" cy="10287000"/>
  <p:notesSz cx="10287000" cy="18288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orbel" panose="020B0503020204020204" pitchFamily="34" charset="0"/>
      <p:regular r:id="rId66"/>
      <p:bold r:id="rId67"/>
      <p:italic r:id="rId68"/>
      <p:boldItalic r:id="rId69"/>
    </p:embeddedFont>
    <p:embeddedFont>
      <p:font typeface="Inter" panose="02000503000000020004" pitchFamily="2" charset="0"/>
      <p:regular r:id="rId70"/>
      <p:bold r:id="rId71"/>
    </p:embeddedFont>
    <p:embeddedFont>
      <p:font typeface="Inter SemiBold" panose="02000503000000020004" pitchFamily="2" charset="0"/>
      <p:regular r:id="rId72"/>
      <p:bold r:id="rId73"/>
      <p:italic r:id="rId74"/>
      <p:boldItalic r:id="rId75"/>
    </p:embeddedFont>
    <p:embeddedFont>
      <p:font typeface="Montserrat SemiBold" panose="020F0502020204030204" pitchFamily="34" charset="0"/>
      <p:regular r:id="rId76"/>
      <p:bold r:id="rId77"/>
      <p:italic r:id="rId78"/>
      <p:boldItalic r:id="rId79"/>
    </p:embeddedFont>
    <p:embeddedFont>
      <p:font typeface="Open Sans" panose="020B0606030504020204" pitchFamily="34" charset="0"/>
      <p:regular r:id="rId80"/>
      <p:bold r:id="rId81"/>
      <p:italic r:id="rId82"/>
      <p:boldItalic r:id="rId83"/>
    </p:embeddedFont>
    <p:embeddedFont>
      <p:font typeface="Roboto" panose="02000000000000000000" pitchFamily="2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8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font" Target="fonts/font2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font" Target="fonts/font10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5.fntdata"/><Relationship Id="rId87" Type="http://schemas.openxmlformats.org/officeDocument/2006/relationships/font" Target="fonts/font26.fntdata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9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03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45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834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252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628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24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796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8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31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097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7927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025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513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400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08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f3dbc3cb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f3dbc3cb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690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84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842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17187"/>
            <a:ext cx="15773400" cy="1989137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Методы </a:t>
            </a:r>
            <a:b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en-US" sz="4800" b="1" dirty="0" err="1">
                <a:solidFill>
                  <a:srgbClr val="0E0E0E"/>
                </a:solidFill>
                <a:latin typeface="Inter"/>
                <a:ea typeface="Inter"/>
                <a:sym typeface="Inter"/>
              </a:rPr>
              <a:t>init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, del, new, @</a:t>
            </a:r>
            <a:r>
              <a:rPr lang="en-US" sz="4800" b="1" dirty="0" err="1">
                <a:solidFill>
                  <a:srgbClr val="0E0E0E"/>
                </a:solidFill>
                <a:latin typeface="Inter"/>
                <a:ea typeface="Inter"/>
                <a:sym typeface="Inter"/>
              </a:rPr>
              <a:t>classmethod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, @</a:t>
            </a:r>
            <a:r>
              <a:rPr lang="en-US" sz="4800" b="1" dirty="0" err="1">
                <a:solidFill>
                  <a:srgbClr val="0E0E0E"/>
                </a:solidFill>
                <a:latin typeface="Inter"/>
                <a:ea typeface="Inter"/>
                <a:sym typeface="Inter"/>
              </a:rPr>
              <a:t>staticmethod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Конструктор и деструктор класса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4738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 </a:t>
            </a:r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Магический метод </a:t>
            </a:r>
            <a:r>
              <a:rPr lang="en-US" sz="2400" dirty="0"/>
              <a:t>__</a:t>
            </a:r>
            <a:r>
              <a:rPr lang="en-US" sz="2400" dirty="0" err="1"/>
              <a:t>init</a:t>
            </a:r>
            <a:r>
              <a:rPr lang="en-US" sz="2400" dirty="0"/>
              <a:t>__ </a:t>
            </a:r>
            <a:r>
              <a:rPr lang="ru-RU" sz="2400" dirty="0"/>
              <a:t>вызывается при создании объекта.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В нем определяются начальные настройки объекта, значения переменных класса и т.п.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Так же в нем вызывается конструктор класса предка или еще говорят суперкласса.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‘red’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атрибут цвет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radius = 2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атрибут радиус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конструктор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25918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Point()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создание объекта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pt.set_coords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(1, 5)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задание свойств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36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638696"/>
            <a:ext cx="16651877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Point(1, 5)</a:t>
            </a:r>
          </a:p>
        </p:txBody>
      </p:sp>
    </p:spTree>
    <p:extLst>
      <p:ext uri="{BB962C8B-B14F-4D97-AF65-F5344CB8AC3E}">
        <p14:creationId xmlns:p14="http://schemas.microsoft.com/office/powerpoint/2010/main" val="37341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638696"/>
            <a:ext cx="16651877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Point(1, 5)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А если забыть передать значения?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0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651759"/>
            <a:ext cx="16651877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Point() 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теперь ошибки создания не возникает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9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базового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651759"/>
            <a:ext cx="16651877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 = 'red'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circle = 2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super().__</a:t>
            </a: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вызов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81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Деструктор класса </a:t>
            </a:r>
            <a:r>
              <a:rPr lang="en-US" dirty="0"/>
              <a:t>__del__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47503" y="2235565"/>
            <a:ext cx="16651877" cy="805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Магический метод </a:t>
            </a:r>
            <a:r>
              <a:rPr lang="en-US" sz="2400" dirty="0"/>
              <a:t>__del__ </a:t>
            </a:r>
            <a:r>
              <a:rPr lang="ru-RU" sz="2400" dirty="0"/>
              <a:t>вызывается при удалении объекта.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В нем определяются операции по очистке и освобождении памяти, уменьшении счетчиков на экземпляр класса и т.п.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os.path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join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FileObject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'''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Обёртка для файлового объекта, чтобы быть уверенным в том, что файл будет закрыт при удалении.'''</a:t>
            </a: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='~', filename='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sample.txt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открыть файл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 режиме чтения и записи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self.file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open(join(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filename), 'r+')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__del__(self):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self.file.close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закрыть файл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self.file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удалить ссылку</a:t>
            </a:r>
          </a:p>
        </p:txBody>
      </p:sp>
    </p:spTree>
    <p:extLst>
      <p:ext uri="{BB962C8B-B14F-4D97-AF65-F5344CB8AC3E}">
        <p14:creationId xmlns:p14="http://schemas.microsoft.com/office/powerpoint/2010/main" val="3562791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Жизненный цикл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578928"/>
            <a:ext cx="12938760" cy="536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new__(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Создание объекта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…)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инициализация переменных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			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работа объекта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__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удаление объекта и подчистка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Как правило нет необходимости явно вызывать методы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__new__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__del__. 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Более того, нельзя откладывать закрытие соединений и файлов до метода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__del__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Метод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__del__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может быть вызван с задержкой (по расписанию работы сборщика мусора) и это может привести к утечкам памяти.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Хорошие практики требуют явно обрабатывать закрытие соединений и файлов.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107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UML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диаграмма наследования с методами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__del__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наследования с отладочной печатью для визуального контроля порядка вызовов методов конструктора класса и базового класса.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передачи параметров в конструктор и конструктор базового класса.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(live-coding/01-Constructors_live-coding.py)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9289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2114550"/>
            <a:ext cx="56769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59707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665770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sz="4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b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0" y="5134615"/>
            <a:ext cx="3681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1" y="6776718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Корпоративный e-mail 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конструктор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 Какой метод выполняет роль конструктора?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ли конструктор класса иметь параметры? Как они используются?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в классе не определить конструктор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будет создаваться объект?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деструктор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 Какой метод выполняет роль деструктора?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Когда вызывается деструктор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ли объект быть удален до завершения программы?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ли контролировать порядок вызова деструкторов для объектов, зависящих друг от друга?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16265-0BE2-A840-94D1-430F6582EBB4}"/>
              </a:ext>
            </a:extLst>
          </p:cNvPr>
          <p:cNvSpPr txBox="1"/>
          <p:nvPr/>
        </p:nvSpPr>
        <p:spPr>
          <a:xfrm>
            <a:off x="1257299" y="2713809"/>
            <a:ext cx="16380243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конструктор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 Какой метод выполняет роль конструктора?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Конструктор — это специальный метод, который автоматически вызывается при создании нового объекта класса. В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роль конструктора выполняет 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__()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ли конструктор класса иметь параметры? Как они используются?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Да, конструктор класса может принимать параметры, которые используются для инициализации атрибутов объекта.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в классе не определить конструктор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будет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создаваться объект?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Если в классе не определить конструктор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__, 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использует конструктор по умолчанию,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который не принимает аргументов и не инициализирует атрибуты.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59141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16265-0BE2-A840-94D1-430F6582EBB4}"/>
              </a:ext>
            </a:extLst>
          </p:cNvPr>
          <p:cNvSpPr txBox="1"/>
          <p:nvPr/>
        </p:nvSpPr>
        <p:spPr>
          <a:xfrm>
            <a:off x="1257299" y="2713809"/>
            <a:ext cx="16380243" cy="58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деструктор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 Какой метод выполняет роль деструктора?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Деструктор — это специальный метод, который автоматически вызывается при удалении объекта или когда объект выходит из области видимости. В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роль деструктора выполняет 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del__()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Когда вызывается деструктор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ли объект быть удален до завершения программы?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Деструктор вызывается, когда объект удаляется с помощью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del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или когда объект выходит из области видимости и становится недостижимым (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garbage collected).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Объект может быть удален до завершения программы, если он больше не используется и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становится кандидатом для сборки мусора.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ли контролировать порядок вызова деструкторов для объектов, зависящих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друг от друга?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порядок вызова деструкторов не гарантируется, особенно для объектов, имеющих взаимные ссылки.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Это может вызвать проблемы при зависимости объектов друг от друга.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691775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Конструктор и деструктор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99420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exercises/01-Constructors.py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Конструктор деструктор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01-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Constructors.py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1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1: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Работа с методами __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del__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Book,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иметь атрибуты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title, author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year.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методы __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del__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для инициализации объектов и вывода сообщения при удалении объекта соответственно.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инициализировать атрибуты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title, author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year.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del__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выводить сообщение, содержащее название книги и автора, когда объект удаляется.</a:t>
            </a:r>
          </a:p>
        </p:txBody>
      </p:sp>
    </p:spTree>
    <p:extLst>
      <p:ext uri="{BB962C8B-B14F-4D97-AF65-F5344CB8AC3E}">
        <p14:creationId xmlns:p14="http://schemas.microsoft.com/office/powerpoint/2010/main" val="1021009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Конструктор деструктор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 (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01-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Constructors.py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)</a:t>
            </a:r>
            <a:endParaRPr lang="ru-RU" sz="2400" b="1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2: Вызов конструктора базового класса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базовый 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Animal,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иметь атрибуты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age.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Затем создайте производный 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Dog,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наследовать от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Animal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добавит атрибут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breed.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вызов конструктора базового класса внутри конструктора производного класса.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Animal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иметь метод __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__,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инициализирующий атрибуты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age.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Dog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наследовать от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Animal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иметь свой метод __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__,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вызывает конструктор базового класса и инициализирует атрибут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breed.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968631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7641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класса и статические методы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23155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1A81-A6B4-194D-9AF4-E822721E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9C7D0-6AF5-234A-B851-DD571CBD509E}"/>
              </a:ext>
            </a:extLst>
          </p:cNvPr>
          <p:cNvSpPr txBox="1"/>
          <p:nvPr/>
        </p:nvSpPr>
        <p:spPr>
          <a:xfrm>
            <a:off x="1247503" y="2235565"/>
            <a:ext cx="1665187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Методы класса </a:t>
            </a:r>
            <a:r>
              <a:rPr lang="ru-RU" sz="2400" dirty="0"/>
              <a:t>работают с самим классом, а не с его экземплярами. 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Первый параметр таких методов — это </a:t>
            </a:r>
            <a:r>
              <a:rPr lang="en-US" sz="2400" b="1" i="1" dirty="0" err="1"/>
              <a:t>cls</a:t>
            </a:r>
            <a:r>
              <a:rPr lang="en-US" sz="2400" dirty="0"/>
              <a:t>, </a:t>
            </a:r>
            <a:r>
              <a:rPr lang="ru-RU" sz="2400" dirty="0"/>
              <a:t>который ссылается на сам класс. Методы класса обозначаются декоратором </a:t>
            </a:r>
            <a:r>
              <a:rPr lang="ru-RU" sz="2400" b="1" i="1" dirty="0"/>
              <a:t>@</a:t>
            </a:r>
            <a:r>
              <a:rPr lang="en-US" sz="2400" b="1" i="1" dirty="0" err="1"/>
              <a:t>classmethod</a:t>
            </a:r>
            <a:r>
              <a:rPr lang="en-US" sz="2400" dirty="0"/>
              <a:t>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MIN_COORD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MAX_COORD = 100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validate(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cls.MIN_COORD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cls.MAX_COORD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True</a:t>
            </a:r>
            <a:endParaRPr lang="ru-RU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5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29" y="1485838"/>
            <a:ext cx="9284779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Отредактировать под преподавателя</a:t>
            </a:r>
            <a:endParaRPr 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1A81-A6B4-194D-9AF4-E822721E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класса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9C7D0-6AF5-234A-B851-DD571CBD509E}"/>
              </a:ext>
            </a:extLst>
          </p:cNvPr>
          <p:cNvSpPr txBox="1"/>
          <p:nvPr/>
        </p:nvSpPr>
        <p:spPr>
          <a:xfrm>
            <a:off x="1247503" y="2235565"/>
            <a:ext cx="16651877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i="1" dirty="0"/>
              <a:t>@</a:t>
            </a:r>
            <a:r>
              <a:rPr lang="en-US" sz="2400" b="1" i="1" dirty="0" err="1"/>
              <a:t>classmethod</a:t>
            </a:r>
            <a:r>
              <a:rPr lang="en-US" sz="2400" b="1" i="1" dirty="0"/>
              <a:t> </a:t>
            </a:r>
            <a:r>
              <a:rPr lang="ru-RU" sz="2400" i="1" dirty="0"/>
              <a:t>используются внутри класса для реализации внутренней логики класса</a:t>
            </a:r>
            <a:endParaRPr lang="en-US" sz="2400" dirty="0"/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MIN_COORD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MAX_COORD = 100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and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validate(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cls.MIN_COORD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cls.MAX_COORD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28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1A81-A6B4-194D-9AF4-E822721E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Статичнские</a:t>
            </a:r>
            <a:r>
              <a:rPr lang="ru-RU" dirty="0"/>
              <a:t> методы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9C7D0-6AF5-234A-B851-DD571CBD509E}"/>
              </a:ext>
            </a:extLst>
          </p:cNvPr>
          <p:cNvSpPr txBox="1"/>
          <p:nvPr/>
        </p:nvSpPr>
        <p:spPr>
          <a:xfrm>
            <a:off x="1247503" y="2235565"/>
            <a:ext cx="16651877" cy="805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i="1" dirty="0"/>
              <a:t>Статические методы</a:t>
            </a:r>
            <a:r>
              <a:rPr lang="ru-RU" sz="2400" i="1" dirty="0"/>
              <a:t> не имеют доступа ни к атрибутам экземпляра (</a:t>
            </a:r>
            <a:r>
              <a:rPr lang="en-US" sz="2400" i="1" dirty="0"/>
              <a:t>self), </a:t>
            </a:r>
            <a:r>
              <a:rPr lang="ru-RU" sz="2400" i="1" dirty="0"/>
              <a:t>ни к атрибутам класса (</a:t>
            </a:r>
            <a:r>
              <a:rPr lang="en-US" sz="2400" i="1" dirty="0" err="1"/>
              <a:t>cls</a:t>
            </a:r>
            <a:r>
              <a:rPr lang="en-US" sz="2400" i="1" dirty="0"/>
              <a:t>). </a:t>
            </a:r>
            <a:r>
              <a:rPr lang="ru-RU" sz="2400" i="1" dirty="0"/>
              <a:t>Они функционируют как обычные функции, но принадлежат классу. Обозначаются декоратором </a:t>
            </a:r>
            <a:r>
              <a:rPr lang="ru-RU" sz="2400" b="1" i="1" dirty="0"/>
              <a:t>@</a:t>
            </a:r>
            <a:r>
              <a:rPr lang="en-US" sz="2400" b="1" i="1" dirty="0" err="1"/>
              <a:t>staticmethod</a:t>
            </a:r>
            <a:r>
              <a:rPr lang="en-US" sz="2400" i="1" dirty="0"/>
              <a:t>.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Vector: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MIN_COORD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MAX_COORD = 100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norm2(x, y):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x*x + y*y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and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Vector.validate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print(Vector.norm2(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2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UML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диаграмма наследования с методами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__del__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наследования с отладочной печатью для визуального контроля порядка вызовов методов конструктора класса и базового класса.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передачи параметров в конструктор и конструктор базового класса.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(live-coding/02-Static_Class_method_live-coding.py)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702539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класса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определить? Какой декоратор используется для определения метода класса?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разница между методами класса и методами экземпляра?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ситуации или задачи могут требовать использования метода класса?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статический метод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определить? Какой декоратор используется для определения статического метода?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разница между статическими методами и методами экземпляра?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каких случаях стоит использовать статический метод?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244203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2A963-A1DA-9D43-8E86-06E878E6D9E8}"/>
              </a:ext>
            </a:extLst>
          </p:cNvPr>
          <p:cNvSpPr txBox="1"/>
          <p:nvPr/>
        </p:nvSpPr>
        <p:spPr>
          <a:xfrm>
            <a:off x="1257299" y="2713809"/>
            <a:ext cx="16380243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класса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определить? Какой декоратор используется для определения метода класса?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класса — это метод, который привязан к самому классу, а не к его экземплярам. Для определения метода класса используется декоратор @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classmethod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разница между методами класса и методами экземпляра?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Методы класса работают с самим классом, а методы экземпляра работают с экземплярами класса. Методы класса принимают первый параметр 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cls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представляющий класс, тогда как методы экземпляра принимают первый параметр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self,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представляющий экземпляр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ситуации или задачи могут требовать использования метода класса?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Методы класса полезны, когда требуется доступ к атрибутам или методам самого класса, например, для работы с переменными класса или создания экземпляров класса с использованием фабричных методов.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311137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2A963-A1DA-9D43-8E86-06E878E6D9E8}"/>
              </a:ext>
            </a:extLst>
          </p:cNvPr>
          <p:cNvSpPr txBox="1"/>
          <p:nvPr/>
        </p:nvSpPr>
        <p:spPr>
          <a:xfrm>
            <a:off x="1257299" y="2713809"/>
            <a:ext cx="16380243" cy="539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статический метод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определить? Какой декоратор используется для определения статического метода?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Статический метод — это метод, который не привязан ни к экземпляру класса, ни к самому классу, и не имеет доступа к их атрибутам или методам. Для определения статического метода используется декоратор @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staticmethod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разница между статическими методами и методами экземпляра?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Статические методы не имеют доступа к атрибутам или методам экземпляра или класса и не принимают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параметры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self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или 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cls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.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Методы экземпляра принимают параметр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self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 могут работать с атрибутами экземпляра.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каких случаях стоит использовать статический метод?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Статические методы полезны, когда функция логически связана с классом, но не зависит от состояния класса или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экземпляров. Они могут использоваться для создания утилит и вспомогательных функций.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232816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класса и статические методы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07711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exercises/02-Static_Class_method.py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17663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713809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Методы класса и статические методы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Exercises/02-Static_Class_method.py)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1: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Работа с методами класса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Library,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отслеживать количество созданных библиотек и хранить общее количество книг во всех библиотеках.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атрибут класса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отслеживать общее количество книг во всех библиотеках.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 класса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get_total_books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возвращать значение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Реализуйте метод класса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add_books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который будет принимать количество книг в качестве аргумента и добавлять их к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total_books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4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должен увеличивать счетчик количества библиотек.</a:t>
            </a:r>
          </a:p>
        </p:txBody>
      </p:sp>
    </p:spTree>
    <p:extLst>
      <p:ext uri="{BB962C8B-B14F-4D97-AF65-F5344CB8AC3E}">
        <p14:creationId xmlns:p14="http://schemas.microsoft.com/office/powerpoint/2010/main" val="2641765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495956"/>
            <a:ext cx="12981214" cy="7791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Методы класса и статические методы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Exercises/02-Static_Class_method.py)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2: Работа со статическими методами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MathOperations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содержать статические методы для выполнения различных математических операций.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статический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add,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два числа и возвращать их сумму.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статический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subtract,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два числа и возвращать результат их вычитания.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статический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multiply,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два числа и возвращать их произведение.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статический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divide,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два числа и возвращать результат их деления. Если второе число равно нулю, метод должен возвращать сообщение об ошибке.</a:t>
            </a:r>
          </a:p>
        </p:txBody>
      </p:sp>
    </p:spTree>
    <p:extLst>
      <p:ext uri="{BB962C8B-B14F-4D97-AF65-F5344CB8AC3E}">
        <p14:creationId xmlns:p14="http://schemas.microsoft.com/office/powerpoint/2010/main" val="226258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0687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 </a:t>
            </a:r>
            <a:r>
              <a:rPr lang="en-US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__new__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 «</a:t>
            </a:r>
            <a:r>
              <a:rPr lang="ru-RU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синглтон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940281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__new__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523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Магический метод </a:t>
            </a:r>
            <a:r>
              <a:rPr lang="en-US" sz="2400" dirty="0"/>
              <a:t>__new__ </a:t>
            </a:r>
            <a:r>
              <a:rPr lang="ru-RU" sz="2400" dirty="0"/>
              <a:t>вызывается перед созданием объекта.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Он используется для управления процессом создания объекта.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В отличие от __</a:t>
            </a:r>
            <a:r>
              <a:rPr lang="en-US" sz="2400" dirty="0" err="1"/>
              <a:t>init</a:t>
            </a:r>
            <a:r>
              <a:rPr lang="en-US" sz="2400" dirty="0"/>
              <a:t>__, </a:t>
            </a:r>
            <a:r>
              <a:rPr lang="ru-RU" sz="2400" dirty="0"/>
              <a:t>который инициализирует объект, __</a:t>
            </a:r>
            <a:r>
              <a:rPr lang="en-US" sz="2400" dirty="0"/>
              <a:t>new__ </a:t>
            </a:r>
            <a:r>
              <a:rPr lang="ru-RU" sz="2400" dirty="0"/>
              <a:t>создает сам объект и возвращает его.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/>
              <a:t>Основные аспекты метода __</a:t>
            </a:r>
            <a:r>
              <a:rPr lang="en-US" sz="2400" dirty="0"/>
              <a:t>new__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Создание объекта: __</a:t>
            </a:r>
            <a:r>
              <a:rPr lang="en-US" sz="2400" dirty="0"/>
              <a:t>new__ </a:t>
            </a:r>
            <a:r>
              <a:rPr lang="ru-RU" sz="2400" dirty="0"/>
              <a:t>создает и возвращает новый объект класса. Это позволяет контролировать создание экземпляров и, при необходимости, изменять этот процесс.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Принадлежность к классу: __</a:t>
            </a:r>
            <a:r>
              <a:rPr lang="en-US" sz="2400" dirty="0"/>
              <a:t>new__ — </a:t>
            </a:r>
            <a:r>
              <a:rPr lang="ru-RU" sz="2400" dirty="0"/>
              <a:t>это статический метод, хотя обычно его вызывают через </a:t>
            </a:r>
            <a:r>
              <a:rPr lang="en-US" sz="2400" dirty="0" err="1"/>
              <a:t>cls</a:t>
            </a:r>
            <a:r>
              <a:rPr lang="en-US" sz="2400" dirty="0"/>
              <a:t>, </a:t>
            </a:r>
            <a:r>
              <a:rPr lang="ru-RU" sz="2400" dirty="0"/>
              <a:t>чтобы указать класс, которому принадлежит создаваемый объект.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Использование в наследовании: Метод __</a:t>
            </a:r>
            <a:r>
              <a:rPr lang="en-US" sz="2400" dirty="0"/>
              <a:t>new__ </a:t>
            </a:r>
            <a:r>
              <a:rPr lang="ru-RU" sz="2400" dirty="0"/>
              <a:t>может использоваться для создания объектов подклассов и контроля над процессом их создания.</a:t>
            </a:r>
          </a:p>
        </p:txBody>
      </p:sp>
    </p:spTree>
    <p:extLst>
      <p:ext uri="{BB962C8B-B14F-4D97-AF65-F5344CB8AC3E}">
        <p14:creationId xmlns:p14="http://schemas.microsoft.com/office/powerpoint/2010/main" val="219830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__new__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714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Магический метод </a:t>
            </a:r>
            <a:r>
              <a:rPr lang="en-US" sz="2400" dirty="0"/>
              <a:t>__new__ </a:t>
            </a:r>
            <a:r>
              <a:rPr lang="ru-RU" sz="2400" dirty="0"/>
              <a:t>вызывается </a:t>
            </a:r>
            <a:r>
              <a:rPr lang="ru-RU" sz="2400" b="1" dirty="0"/>
              <a:t>перед созданием объекта</a:t>
            </a:r>
            <a:r>
              <a:rPr lang="ru-RU" sz="2400" dirty="0"/>
              <a:t>.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Пример: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__new__(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print("Creating instance of",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instance = super().__new__(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instance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print("Initializing instance with value", value)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Создание объекта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print("Object created with value:",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660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EB36-B815-9145-81EE-651EC146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Паттерны проектирования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79A7-A294-8C42-AF6B-031A307F385C}"/>
              </a:ext>
            </a:extLst>
          </p:cNvPr>
          <p:cNvSpPr txBox="1"/>
          <p:nvPr/>
        </p:nvSpPr>
        <p:spPr>
          <a:xfrm>
            <a:off x="1257300" y="2257879"/>
            <a:ext cx="16547374" cy="802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Паттерны проектирования </a:t>
            </a:r>
            <a:r>
              <a:rPr lang="ru-RU" sz="2400" dirty="0"/>
              <a:t>— это проверенные временем решения распространенных задач, с которыми сталкиваются разработчики программного обеспечения. Они представляют собой шаблоны, которые можно применять для решения типовых задач в проектировании программ. Паттерны помогают сделать код более структурированным, модульным, удобным для поддержки и расширения.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Категории паттернов: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Порождающие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Структурные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Поведенческие</a:t>
            </a:r>
          </a:p>
          <a:p>
            <a:pPr>
              <a:lnSpc>
                <a:spcPct val="120000"/>
              </a:lnSpc>
            </a:pPr>
            <a:endParaRPr lang="ru-RU" sz="2400" b="1" dirty="0"/>
          </a:p>
          <a:p>
            <a:pPr>
              <a:lnSpc>
                <a:spcPct val="120000"/>
              </a:lnSpc>
            </a:pPr>
            <a:r>
              <a:rPr lang="ru-RU" sz="2400" b="1" dirty="0"/>
              <a:t>Преимущества использования паттернов проектирования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Повторное использование решений: Позволяет использовать проверенные временем </a:t>
            </a:r>
            <a:br>
              <a:rPr lang="ru-RU" sz="2400" dirty="0"/>
            </a:br>
            <a:r>
              <a:rPr lang="ru-RU" sz="2400" dirty="0"/>
              <a:t>решения, что ускоряет процесс разработки.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Улучшенная структура кода: Способствует созданию более модульного, читаемого и </a:t>
            </a:r>
            <a:br>
              <a:rPr lang="ru-RU" sz="2400" dirty="0"/>
            </a:br>
            <a:r>
              <a:rPr lang="ru-RU" sz="2400" dirty="0"/>
              <a:t>поддерживаемого кода.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Снижение сложности: Облегчает решение сложных задач проектирования, делая код </a:t>
            </a:r>
            <a:br>
              <a:rPr lang="ru-RU" sz="2400" dirty="0"/>
            </a:br>
            <a:r>
              <a:rPr lang="ru-RU" sz="2400" dirty="0"/>
              <a:t>более понятным и упорядоченным.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Улучшенная коммуникация: Паттерны служат общим языком для разработчиков, </a:t>
            </a:r>
            <a:br>
              <a:rPr lang="ru-RU" sz="2400" dirty="0"/>
            </a:br>
            <a:r>
              <a:rPr lang="ru-RU" sz="2400" dirty="0"/>
              <a:t>облегчая обсуждение и понимание архитектурных решений.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0833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</a:t>
            </a:r>
            <a:r>
              <a:rPr lang="en-US" dirty="0" err="1"/>
              <a:t>Singletone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Паттерн </a:t>
            </a:r>
            <a:r>
              <a:rPr lang="en-US" sz="2400" dirty="0"/>
              <a:t>Singleton (</a:t>
            </a:r>
            <a:r>
              <a:rPr lang="ru-RU" sz="2400" dirty="0"/>
              <a:t>Одиночка) — это порождающий шаблон проектирования, который гарантирует, что у класса есть только один экземпляр, и предоставляет глобальную точку доступа к этому экземпляру. 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Этот паттерн часто используется для управления доступом к ресурсам, которые должны существовать в единственном экземпляре, таким как базы данных, конфигурационные файлы или логгеры.</a:t>
            </a: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Основные возможности: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Единственный экземпляр: Гарантирует, что у класса будет только один экземпляр.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Глобальная точка доступа: Предоставляет глобальную точку доступа к этому экземпляру.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Контроль над созданием: Контролирует процесс создания экземпляра, чтобы предотвратить создание нескольких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3583157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</a:t>
            </a:r>
            <a:r>
              <a:rPr lang="en-US" dirty="0" err="1"/>
              <a:t>Singletone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2267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Реализация: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 использованием атрибута класса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 использованием декоратора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 использованием </a:t>
            </a:r>
            <a:r>
              <a:rPr lang="ru-RU" sz="2400" dirty="0" err="1"/>
              <a:t>метакласса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380DC-037A-F542-A719-723B0D14543E}"/>
              </a:ext>
            </a:extLst>
          </p:cNvPr>
          <p:cNvSpPr txBox="1"/>
          <p:nvPr/>
        </p:nvSpPr>
        <p:spPr>
          <a:xfrm>
            <a:off x="1257300" y="5404757"/>
            <a:ext cx="12759147" cy="361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sz="2400" b="1" dirty="0"/>
              <a:t>Недостатки использования </a:t>
            </a:r>
            <a:r>
              <a:rPr lang="en-US" sz="2400" b="1" dirty="0"/>
              <a:t>Singleton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Сложность тестирования: </a:t>
            </a:r>
            <a:r>
              <a:rPr lang="en-US" sz="2400" dirty="0"/>
              <a:t>Singleton </a:t>
            </a:r>
            <a:r>
              <a:rPr lang="ru-RU" sz="2400" dirty="0"/>
              <a:t>может затруднить тестирование, так как глобальное состояние может сохраняться между тестами.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Скрытые зависимости: Может привести к скрытым зависимостям, что затрудняет понимание и поддержку кода.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Проблемы с </a:t>
            </a:r>
            <a:r>
              <a:rPr lang="ru-RU" sz="2400" dirty="0" err="1"/>
              <a:t>многопоточностью</a:t>
            </a:r>
            <a:r>
              <a:rPr lang="ru-RU" sz="2400" dirty="0"/>
              <a:t>: В многопоточной среде может потребоваться дополнительная синхронизация для обеспечения корректной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3350643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 </a:t>
            </a:r>
            <a:r>
              <a:rPr lang="en-US" dirty="0" err="1"/>
              <a:t>Singletone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581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/>
              <a:t>Реализация: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Singleton: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_instance = None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__new__(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._instance is None: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._instance = super().__new__(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._instance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2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46241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реализации паттерна 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через атрибут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реализации паттерна 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через декоратор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реализации паттерна 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через </a:t>
            </a:r>
            <a:r>
              <a:rPr lang="ru-RU" sz="2400" dirty="0" err="1">
                <a:solidFill>
                  <a:schemeClr val="tx1"/>
                </a:solidFill>
                <a:latin typeface="JetBrains Mono"/>
              </a:rPr>
              <a:t>метакласс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(live-coding/03-New_Singleton_live-coding.py)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чем он 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каких случаях необходимо переопределять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вернет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new__,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если попытаться создать экземпляр класса, который возвращает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None?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паттерн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и для чего он используется?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реализовать паттерн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с использованием метода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проблемы могут возникнуть при реализации паттерна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в многопоточной среде и как их можно решить?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974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B432A-6A5B-6F46-A24F-5485A3D346D5}"/>
              </a:ext>
            </a:extLst>
          </p:cNvPr>
          <p:cNvSpPr txBox="1"/>
          <p:nvPr/>
        </p:nvSpPr>
        <p:spPr>
          <a:xfrm>
            <a:off x="1257299" y="2713809"/>
            <a:ext cx="16380243" cy="539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чем он 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new__ —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это специальный метод, который отвечает за создание нового экземпляра класса. Он вызывается перед методом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 используется в основном для управления процессом создания объекта. 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инициализирует уже созданный объект.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каких случаях необходимо переопределять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необходимо переопределять, когда требуется контроль над процессом создания экземпляра класса, например, при реализации паттерна "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" или при создании экземпляров неизменяемых типов, таких как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tuple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или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str.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вернет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new__,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если попытаться создать экземпляр класса, который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возвращает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None?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Если 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вернет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None,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то экземпляр класса не будет создан, и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вызов конструктора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init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не произойдет.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55181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B432A-6A5B-6F46-A24F-5485A3D346D5}"/>
              </a:ext>
            </a:extLst>
          </p:cNvPr>
          <p:cNvSpPr txBox="1"/>
          <p:nvPr/>
        </p:nvSpPr>
        <p:spPr>
          <a:xfrm>
            <a:off x="1257299" y="2713809"/>
            <a:ext cx="16380243" cy="632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паттерн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и для чего он используется?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Паттерн "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" — это порождающий шаблон проектирования, который гарантирует, что у класса есть только один экземпляр, и предоставляет глобальную точку доступа к этому экземпляру. Он используется для управления доступом к ограниченным ресурсам, таким как соединение с базой данных, конфигурационные файлы или 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логирование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реализовать паттерн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' с использованием метода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new__?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Реализация паттерна "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" с использованием метода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включает проверку, существует ли уже экземпляр класса, и создание нового экземпляра только при его отсутствии.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проблемы могут возникнуть при реализации паттерна '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синглтон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’ в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многопоточной среде и как их можно решить?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многопоточной среде может возникнуть ситуация, когда несколько потоков одновременно попытаются создать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экземпляр 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синглтона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, что приведет к созданию нескольких экземпляров. Для решения этой проблемы необходимо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использовать механизмы синхронизации, такие как блокировки.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965277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Публичное решение студентом</a:t>
            </a:r>
            <a:endParaRPr/>
          </a:p>
        </p:txBody>
      </p:sp>
      <p:sp>
        <p:nvSpPr>
          <p:cNvPr id="332" name="Google Shape;332;p45"/>
          <p:cNvSpPr txBox="1">
            <a:spLocks noGrp="1"/>
          </p:cNvSpPr>
          <p:nvPr>
            <p:ph type="body" idx="4294967295"/>
          </p:nvPr>
        </p:nvSpPr>
        <p:spPr>
          <a:xfrm>
            <a:off x="1257300" y="7807325"/>
            <a:ext cx="11804650" cy="184785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ru-RU" sz="2400">
                <a:solidFill>
                  <a:srgbClr val="434343"/>
                </a:solidFill>
              </a:rPr>
              <a:t>Правила: один из студентов демонстрирует экран и решает задание перед классом. Поясняет свои действия и рассуждает вслух. Если возникнут трудности, то другие студенты подсказывают. Преподаватель также подсказывает и задает дополнительные вопросы на понимание.</a:t>
            </a:r>
            <a:endParaRPr lang="ru-RU" sz="2400" baseline="30000">
              <a:solidFill>
                <a:srgbClr val="434343"/>
              </a:solidFill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1257300" y="3423107"/>
            <a:ext cx="11185500" cy="27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ru-RU" sz="3000" dirty="0"/>
              <a:t>Реализация паттерна </a:t>
            </a:r>
            <a:r>
              <a:rPr lang="ru-RU" sz="3000" dirty="0" err="1"/>
              <a:t>синглтон</a:t>
            </a:r>
            <a:endParaRPr sz="3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Паттерн </a:t>
            </a:r>
            <a:r>
              <a:rPr lang="en-US" sz="6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Singletone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exercises/0Exercises/03-New_Singletone.py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20-30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56856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Паттерн </a:t>
            </a:r>
            <a:r>
              <a:rPr lang="en-US" sz="2400" b="1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Exercises/03-New_Singletone.py)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1: Реализация 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Singleton 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для подключения к базе данных.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DatabaseConnection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реализовывать паттерн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Singleton.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Этот класс должен содержать информацию о подключении к базе данных и обеспечивать, что существует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только один экземпляр подключения.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926FC-9B1D-CE4C-A756-77DA88200272}"/>
              </a:ext>
            </a:extLst>
          </p:cNvPr>
          <p:cNvSpPr txBox="1"/>
          <p:nvPr/>
        </p:nvSpPr>
        <p:spPr>
          <a:xfrm>
            <a:off x="1257298" y="6072870"/>
            <a:ext cx="1321634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класс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DatabaseConnection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 атрибутом класса 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instance,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хранить единственный экземпляр 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гарантировать, что создается только один экземпляр 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метод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connect,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выводить сообщение о подключении к базе данных.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Продемонстрируйте, что при создании нескольких объектов класса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DatabaseConnection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все они ссылаются на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один и тот же экземпляр.</a:t>
            </a:r>
          </a:p>
        </p:txBody>
      </p:sp>
    </p:spTree>
    <p:extLst>
      <p:ext uri="{BB962C8B-B14F-4D97-AF65-F5344CB8AC3E}">
        <p14:creationId xmlns:p14="http://schemas.microsoft.com/office/powerpoint/2010/main" val="167514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36825"/>
            <a:ext cx="16743317" cy="7237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Паттерн </a:t>
            </a:r>
            <a:r>
              <a:rPr lang="en-US" sz="2400" b="1" dirty="0" err="1">
                <a:solidFill>
                  <a:schemeClr val="tx1"/>
                </a:solidFill>
                <a:latin typeface="JetBrains Mono"/>
              </a:rPr>
              <a:t>Singletone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Exercises/03-New_Singletone.py)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Задание 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2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: Реализация 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Singleton 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для логгера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Logger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для ведения логов, который будет реализовывать паттерн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Singleton.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Этот класс должен обеспечивать, что существует только один экземпляр логгера.</a:t>
            </a:r>
          </a:p>
          <a:p>
            <a:pPr>
              <a:lnSpc>
                <a:spcPct val="150000"/>
              </a:lnSpc>
            </a:pP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Logger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 атрибутом класса 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instance,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хранить единственный </a:t>
            </a:r>
            <a:br>
              <a:rPr lang="en-US" sz="2400" i="0" dirty="0">
                <a:solidFill>
                  <a:schemeClr val="tx1"/>
                </a:solidFill>
                <a:latin typeface="JetBrains Mono"/>
              </a:rPr>
            </a:b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экземпляр 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new__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гарантировать, что создается только один экземпляр 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метод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log_message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принимать строку и выводить сообщение о </a:t>
            </a:r>
            <a:br>
              <a:rPr lang="en-US" sz="2400" i="0" dirty="0">
                <a:solidFill>
                  <a:schemeClr val="tx1"/>
                </a:solidFill>
                <a:latin typeface="JetBrains Mono"/>
              </a:rPr>
            </a:b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записи лога.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Продемонстрируйте, что при создании нескольких объектов класса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Logger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все они ссылаются на </a:t>
            </a:r>
            <a:br>
              <a:rPr lang="en-US" sz="2400" i="0" dirty="0">
                <a:solidFill>
                  <a:schemeClr val="tx1"/>
                </a:solidFill>
                <a:latin typeface="JetBrains Mono"/>
              </a:rPr>
            </a:b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один и тот же экземпляр.</a:t>
            </a:r>
          </a:p>
        </p:txBody>
      </p:sp>
    </p:spTree>
    <p:extLst>
      <p:ext uri="{BB962C8B-B14F-4D97-AF65-F5344CB8AC3E}">
        <p14:creationId xmlns:p14="http://schemas.microsoft.com/office/powerpoint/2010/main" val="1476692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Командная презентация решения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3150669"/>
            <a:ext cx="12689565" cy="328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Мы рассмотрели что такое магические методы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лись с конструктором и деструктором класса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что такое паттерны проектирования классов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разобрали один из них – «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сингтон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»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Методы </a:t>
            </a:r>
            <a:r>
              <a:rPr lang="en-US" sz="2400" dirty="0" err="1"/>
              <a:t>init</a:t>
            </a:r>
            <a:r>
              <a:rPr lang="en-US" sz="2400" dirty="0"/>
              <a:t>, del, new, </a:t>
            </a:r>
            <a:r>
              <a:rPr lang="en-US" sz="2400" dirty="0" err="1"/>
              <a:t>classmethod</a:t>
            </a:r>
            <a:r>
              <a:rPr lang="en-US" sz="2400" dirty="0"/>
              <a:t>, </a:t>
            </a:r>
            <a:r>
              <a:rPr lang="en-US" sz="2400" dirty="0" err="1"/>
              <a:t>staticmethod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Инкапсуляция. Режимы доступа, свойства и дескрипторы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9F9FC"/>
              </a:gs>
              <a:gs pos="50000">
                <a:srgbClr val="F4841D"/>
              </a:gs>
              <a:gs pos="100000">
                <a:srgbClr val="F9F9F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…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C4926-C59C-A049-8F44-F831BDFB82DE}"/>
              </a:ext>
            </a:extLst>
          </p:cNvPr>
          <p:cNvSpPr txBox="1"/>
          <p:nvPr/>
        </p:nvSpPr>
        <p:spPr>
          <a:xfrm>
            <a:off x="1969222" y="319606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799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38765" y="5345535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2" y="6420271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39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3746653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Узнаем что такое «магические» методы в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Поймем что такое конструктор класса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init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Поймем что такое деструктор класса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del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Вспомним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про методы классов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статические методы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Узнаем про метод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__new__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Разберем паттерн «</a:t>
            </a:r>
            <a:r>
              <a:rPr lang="ru-RU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синглтон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Магические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7E3C-DC92-AC45-959D-F73FBB0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Магические методы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5C2D2-CC94-F04A-A1BD-43389B96F352}"/>
              </a:ext>
            </a:extLst>
          </p:cNvPr>
          <p:cNvSpPr txBox="1"/>
          <p:nvPr/>
        </p:nvSpPr>
        <p:spPr>
          <a:xfrm>
            <a:off x="1257300" y="2743200"/>
            <a:ext cx="16651877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Магические методы (или "</a:t>
            </a:r>
            <a:r>
              <a:rPr lang="en-US" sz="2400" dirty="0" err="1"/>
              <a:t>dunder</a:t>
            </a:r>
            <a:r>
              <a:rPr lang="en-US" sz="2400" dirty="0"/>
              <a:t> methods" – double underscore methods) </a:t>
            </a:r>
            <a:r>
              <a:rPr lang="ru-RU" sz="2400" dirty="0"/>
              <a:t>в </a:t>
            </a:r>
            <a:r>
              <a:rPr lang="en-US" sz="2400" dirty="0"/>
              <a:t>Python — </a:t>
            </a:r>
            <a:r>
              <a:rPr lang="ru-RU" sz="2400" dirty="0"/>
              <a:t>это специальные методы, которые имеют двойное подчеркивание в начале и конце имени</a:t>
            </a:r>
            <a:r>
              <a:rPr lang="en-US" sz="2400" dirty="0"/>
              <a:t>, </a:t>
            </a:r>
            <a:r>
              <a:rPr lang="ru-RU" sz="2400" dirty="0"/>
              <a:t>например: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20000"/>
              </a:lnSpc>
            </a:pPr>
            <a:endParaRPr lang="ru-RU" sz="2400" dirty="0"/>
          </a:p>
          <a:p>
            <a:pPr>
              <a:lnSpc>
                <a:spcPct val="120000"/>
              </a:lnSpc>
            </a:pPr>
            <a:r>
              <a:rPr lang="ru-RU" sz="2400" dirty="0"/>
              <a:t>Эти методы позволяют определять поведение объектов для встроенных операций, таких как арифметические операции, сравнения и другие.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25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</TotalTime>
  <Words>4475</Words>
  <Application>Microsoft Macintosh PowerPoint</Application>
  <PresentationFormat>Custom</PresentationFormat>
  <Paragraphs>526</Paragraphs>
  <Slides>58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1" baseType="lpstr">
      <vt:lpstr>Apple Chancery</vt:lpstr>
      <vt:lpstr>Montserrat SemiBold</vt:lpstr>
      <vt:lpstr>Calibri</vt:lpstr>
      <vt:lpstr>Inter</vt:lpstr>
      <vt:lpstr>Inter SemiBold</vt:lpstr>
      <vt:lpstr>JetBrains Mono</vt:lpstr>
      <vt:lpstr>Courier New</vt:lpstr>
      <vt:lpstr>Arial</vt:lpstr>
      <vt:lpstr>Open Sans</vt:lpstr>
      <vt:lpstr>Roboto</vt:lpstr>
      <vt:lpstr>Corbel</vt:lpstr>
      <vt:lpstr>Office Theme</vt:lpstr>
      <vt:lpstr>Custom Design</vt:lpstr>
      <vt:lpstr>Python Методы  init, del, new, @classmethod, @staticmethod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Магические методы</vt:lpstr>
      <vt:lpstr>PowerPoint Presentation</vt:lpstr>
      <vt:lpstr>Конструктор класса __init__</vt:lpstr>
      <vt:lpstr>Конструктор класса</vt:lpstr>
      <vt:lpstr>Конструктор класса</vt:lpstr>
      <vt:lpstr>Конструктор класса</vt:lpstr>
      <vt:lpstr>Конструктор класса</vt:lpstr>
      <vt:lpstr>Конструктор базового класса</vt:lpstr>
      <vt:lpstr>Деструктор класса __del__</vt:lpstr>
      <vt:lpstr>Жизненный цикл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Работа в сессионных залах</vt:lpstr>
      <vt:lpstr>PowerPoint Presentation</vt:lpstr>
      <vt:lpstr>Метод класса</vt:lpstr>
      <vt:lpstr>Метод класса</vt:lpstr>
      <vt:lpstr>Статичнские методы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Работа в сессионных залах</vt:lpstr>
      <vt:lpstr>PowerPoint Presentation</vt:lpstr>
      <vt:lpstr>Метод __new__</vt:lpstr>
      <vt:lpstr>Метод __new__</vt:lpstr>
      <vt:lpstr>Паттерны проектирования</vt:lpstr>
      <vt:lpstr>Паттерн Singletone</vt:lpstr>
      <vt:lpstr>Паттерн Singletone</vt:lpstr>
      <vt:lpstr>Паттерн Singletone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Публичное решение студентом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Командная презентация решения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44</cp:revision>
  <dcterms:created xsi:type="dcterms:W3CDTF">2022-11-15T10:50:05Z</dcterms:created>
  <dcterms:modified xsi:type="dcterms:W3CDTF">2024-05-31T11:52:24Z</dcterms:modified>
</cp:coreProperties>
</file>